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sldIdLst>
    <p:sldId id="256" r:id="rId2"/>
    <p:sldId id="257" r:id="rId3"/>
    <p:sldId id="263" r:id="rId4"/>
    <p:sldId id="266" r:id="rId5"/>
    <p:sldId id="269" r:id="rId6"/>
    <p:sldId id="268" r:id="rId7"/>
    <p:sldId id="27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64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6103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844125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37868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846479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78660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207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93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72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203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62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70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11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623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864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7/24/2024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05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5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arxiv.org/pdf/2209.12152" TargetMode="External"/><Relationship Id="rId3" Type="http://schemas.openxmlformats.org/officeDocument/2006/relationships/hyperlink" Target="https://tianweiy.github.io/dmd/" TargetMode="External"/><Relationship Id="rId7" Type="http://schemas.openxmlformats.org/officeDocument/2006/relationships/hyperlink" Target="https://arxiv.org/pdf/2202.00512" TargetMode="External"/><Relationship Id="rId2" Type="http://schemas.openxmlformats.org/officeDocument/2006/relationships/hyperlink" Target="https://tianweiy.github.io/dmd2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oogle-research/google-research/tree/master/diffusion_distillation" TargetMode="External"/><Relationship Id="rId5" Type="http://schemas.openxmlformats.org/officeDocument/2006/relationships/hyperlink" Target="https://github.com/baofff/U-ViT" TargetMode="External"/><Relationship Id="rId10" Type="http://schemas.openxmlformats.org/officeDocument/2006/relationships/hyperlink" Target="https://arxiv.org/pdf/2405.14867" TargetMode="External"/><Relationship Id="rId4" Type="http://schemas.openxmlformats.org/officeDocument/2006/relationships/hyperlink" Target="https://huggingface.co/tianweiy/DMD2" TargetMode="External"/><Relationship Id="rId9" Type="http://schemas.openxmlformats.org/officeDocument/2006/relationships/hyperlink" Target="https://arxiv.org/pdf/2311.1882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6526" y="2724150"/>
            <a:ext cx="8158947" cy="1409699"/>
          </a:xfrm>
        </p:spPr>
        <p:txBody>
          <a:bodyPr/>
          <a:lstStyle/>
          <a:p>
            <a:pPr algn="ctr"/>
            <a:r>
              <a:rPr lang="en-US" sz="4000" dirty="0"/>
              <a:t>Selecting among various Diffusion Models: A dive into DMD2</a:t>
            </a:r>
            <a:endParaRPr lang="en-IN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881CE9-5023-5F2A-5E1A-3E52402F727A}"/>
              </a:ext>
            </a:extLst>
          </p:cNvPr>
          <p:cNvSpPr txBox="1"/>
          <p:nvPr/>
        </p:nvSpPr>
        <p:spPr>
          <a:xfrm>
            <a:off x="8542330" y="6031831"/>
            <a:ext cx="3457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Raghav Deshwal</a:t>
            </a:r>
            <a:br>
              <a:rPr lang="en-US" dirty="0"/>
            </a:br>
            <a:r>
              <a:rPr lang="en-US" dirty="0"/>
              <a:t>raghav.1@partner.samsung.com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01321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27" y="172043"/>
            <a:ext cx="9404723" cy="855578"/>
          </a:xfrm>
        </p:spPr>
        <p:txBody>
          <a:bodyPr>
            <a:normAutofit/>
          </a:bodyPr>
          <a:lstStyle/>
          <a:p>
            <a:r>
              <a:rPr lang="en-IN" sz="4800" dirty="0"/>
              <a:t>Overview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437975" y="933301"/>
            <a:ext cx="11437098" cy="5924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b="1" dirty="0">
                <a:latin typeface="Arial" panose="020B0604020202020204" pitchFamily="34" charset="0"/>
              </a:rPr>
              <a:t>Problem Statement: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Reduction of iterations to 1-2 for reverse diffusion in diffusion models.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Reduction of sampling steps without or with minimal compromise in quality.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Implement U-Vit model with DMD2 technique for Improved Distribution Matching Distillation.</a:t>
            </a:r>
            <a:endParaRPr lang="en-US" altLang="en-US" sz="8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800" dirty="0"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b="1" dirty="0">
                <a:latin typeface="Arial" panose="020B0604020202020204" pitchFamily="34" charset="0"/>
              </a:rPr>
              <a:t>Introduction: (What and Why and How of Diffusion models?)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Generative models that learn to reverse a predefined noise process to generate data from noise.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The forward process adds Gaussian noise to data over time, transforming the data distribution into a standard normal distribution.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The reverse process involves training a neural network to denoise the data, effectively reversing the forward process to generate high-quality data.</a:t>
            </a:r>
            <a:endParaRPr lang="en-US" altLang="en-US" sz="7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700" dirty="0"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b="1" dirty="0">
                <a:latin typeface="Arial" panose="020B0604020202020204" pitchFamily="34" charset="0"/>
              </a:rPr>
              <a:t>Plan review: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Implementing and planning models to reduce the number of iterations/sampling steps.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Experimenting with small datasets and then larger datasets for diffusion models like DMD and DMD2.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700" dirty="0"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b="1" dirty="0">
                <a:latin typeface="Arial" panose="020B0604020202020204" pitchFamily="34" charset="0"/>
              </a:rPr>
              <a:t>Challenges faced: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To keep the high-quality image processing but with fewer iterations and sampling steps.</a:t>
            </a: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 Computational limitations are yet to overcome.</a:t>
            </a:r>
            <a:endParaRPr lang="en-US" altLang="en-US" sz="8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6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314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27" y="278630"/>
            <a:ext cx="9404723" cy="855578"/>
          </a:xfrm>
        </p:spPr>
        <p:txBody>
          <a:bodyPr/>
          <a:lstStyle/>
          <a:p>
            <a:r>
              <a:rPr lang="en-US" sz="4000" dirty="0"/>
              <a:t>SOTA in Diffusion Models</a:t>
            </a:r>
            <a:endParaRPr lang="en-IN" sz="4000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316927" y="808586"/>
            <a:ext cx="11437098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None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 Progressive Distillation for Fast Sampling of Diffusion Models</a:t>
            </a:r>
            <a:r>
              <a:rPr lang="en-US" altLang="en-US" sz="1800" dirty="0">
                <a:latin typeface="Arial" panose="020B0604020202020204" pitchFamily="34" charset="0"/>
              </a:rPr>
              <a:t>: 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Gradually reducing the number of steps during training.</a:t>
            </a: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 One-Step Diffusion with Deep Equilibrium Models</a:t>
            </a:r>
            <a:r>
              <a:rPr lang="en-US" altLang="en-US" sz="1800" dirty="0">
                <a:latin typeface="Arial" panose="020B0604020202020204" pitchFamily="34" charset="0"/>
              </a:rPr>
              <a:t>: 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Using equilibrium models to achieve one-step diffusion.</a:t>
            </a: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 One-step Diffusion with Distribution Matching Distillation (DMD)</a:t>
            </a:r>
            <a:r>
              <a:rPr lang="en-US" altLang="en-US" sz="1800" dirty="0">
                <a:latin typeface="Arial" panose="020B0604020202020204" pitchFamily="34" charset="0"/>
              </a:rPr>
              <a:t>:* 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Matching distributions to reduce steps while maintaining quality.</a:t>
            </a: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 Improved Distribution Matching Distillation for Fast Image Synthesis (DMD2)</a:t>
            </a:r>
            <a:r>
              <a:rPr lang="en-US" altLang="en-US" sz="1800" dirty="0">
                <a:latin typeface="Arial" panose="020B0604020202020204" pitchFamily="34" charset="0"/>
              </a:rPr>
              <a:t>:** 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600" dirty="0">
                <a:latin typeface="Arial" panose="020B0604020202020204" pitchFamily="34" charset="0"/>
              </a:rPr>
              <a:t>Enhancing the distribution matching technique for faster synthesis.</a:t>
            </a:r>
            <a:endParaRPr lang="en-US" altLang="en-US" sz="6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altLang="en-US" sz="1800" dirty="0"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CF411B-AA58-B926-7D6E-FD65CA1C9A8F}"/>
              </a:ext>
            </a:extLst>
          </p:cNvPr>
          <p:cNvSpPr txBox="1"/>
          <p:nvPr/>
        </p:nvSpPr>
        <p:spPr>
          <a:xfrm>
            <a:off x="641684" y="5727032"/>
            <a:ext cx="111123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</a:t>
            </a:r>
            <a:r>
              <a:rPr lang="en-US" dirty="0"/>
              <a:t> One step image generator with minimal impact on image quality.</a:t>
            </a:r>
          </a:p>
          <a:p>
            <a:r>
              <a:rPr lang="en-US" b="1" dirty="0"/>
              <a:t>**</a:t>
            </a:r>
            <a:r>
              <a:rPr lang="en-US" dirty="0"/>
              <a:t> Enhanced and advanced version, eliminated need of regression loss and need of expensive dataset construction.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2039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27" y="278630"/>
            <a:ext cx="9404723" cy="855578"/>
          </a:xfrm>
        </p:spPr>
        <p:txBody>
          <a:bodyPr/>
          <a:lstStyle/>
          <a:p>
            <a:r>
              <a:rPr lang="en-IN" sz="4000" dirty="0"/>
              <a:t>Observation</a:t>
            </a:r>
          </a:p>
        </p:txBody>
      </p:sp>
      <p:sp>
        <p:nvSpPr>
          <p:cNvPr id="9" name="Rectangle 1"/>
          <p:cNvSpPr txBox="1">
            <a:spLocks noChangeArrowheads="1"/>
          </p:cNvSpPr>
          <p:nvPr/>
        </p:nvSpPr>
        <p:spPr bwMode="auto">
          <a:xfrm>
            <a:off x="316927" y="1061843"/>
            <a:ext cx="11437098" cy="215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Improved Distribution Matching Distillation for Fast Image Synthesis (DMD2)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Researched, reviewed and implemented DMD2 using Google Collaboratory</a:t>
            </a:r>
            <a:r>
              <a:rPr lang="it-IT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it-IT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DMD2 is optimised to give output in 1-4 step generation and is based on SDXL, ImageNet-64*64 and Zero-Shot COCO 2014.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40005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 The results demonstrated significant improvements over previous models: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 </a:t>
            </a:r>
            <a:r>
              <a:rPr lang="en-US" altLang="en-US" sz="1200" u="sng" dirty="0">
                <a:latin typeface="Arial" panose="020B0604020202020204" pitchFamily="34" charset="0"/>
              </a:rPr>
              <a:t>ImageNet-64x64</a:t>
            </a:r>
            <a:r>
              <a:rPr lang="en-US" altLang="en-US" sz="1200" dirty="0">
                <a:latin typeface="Arial" panose="020B0604020202020204" pitchFamily="34" charset="0"/>
              </a:rPr>
              <a:t>: </a:t>
            </a:r>
            <a:r>
              <a:rPr lang="en-US" altLang="en-US" sz="1200" i="1" dirty="0">
                <a:latin typeface="Arial" panose="020B0604020202020204" pitchFamily="34" charset="0"/>
              </a:rPr>
              <a:t>Achieved an FID score of 1.28</a:t>
            </a:r>
            <a:r>
              <a:rPr lang="en-US" altLang="en-US" sz="1200" dirty="0">
                <a:latin typeface="Arial" panose="020B0604020202020204" pitchFamily="34" charset="0"/>
              </a:rPr>
              <a:t>.</a:t>
            </a:r>
          </a:p>
          <a:p>
            <a:pPr marL="800100" lvl="2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 </a:t>
            </a:r>
            <a:r>
              <a:rPr lang="en-US" altLang="en-US" sz="1200" u="sng" dirty="0">
                <a:latin typeface="Arial" panose="020B0604020202020204" pitchFamily="34" charset="0"/>
              </a:rPr>
              <a:t>Zero-Shot COCO 2014</a:t>
            </a:r>
            <a:r>
              <a:rPr lang="en-US" altLang="en-US" sz="1200" dirty="0">
                <a:latin typeface="Arial" panose="020B0604020202020204" pitchFamily="34" charset="0"/>
              </a:rPr>
              <a:t>: </a:t>
            </a:r>
            <a:r>
              <a:rPr lang="en-US" altLang="en-US" sz="1200" i="1" dirty="0">
                <a:latin typeface="Arial" panose="020B0604020202020204" pitchFamily="34" charset="0"/>
              </a:rPr>
              <a:t>Achieved an FID score of 8.35</a:t>
            </a:r>
            <a:r>
              <a:rPr lang="en-US" altLang="en-US" sz="1200" dirty="0"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71B76BA-28D7-28E8-E827-045D13A38885}"/>
              </a:ext>
            </a:extLst>
          </p:cNvPr>
          <p:cNvSpPr txBox="1">
            <a:spLocks/>
          </p:cNvSpPr>
          <p:nvPr/>
        </p:nvSpPr>
        <p:spPr>
          <a:xfrm>
            <a:off x="316927" y="3562903"/>
            <a:ext cx="2988888" cy="8555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dirty="0"/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A52F72-C8D1-A6F4-524B-19A84D208990}"/>
              </a:ext>
            </a:extLst>
          </p:cNvPr>
          <p:cNvSpPr txBox="1"/>
          <p:nvPr/>
        </p:nvSpPr>
        <p:spPr>
          <a:xfrm>
            <a:off x="593558" y="278630"/>
            <a:ext cx="112815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E77F0E2C-3EAE-726B-2E35-97162C200D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6927" y="4418481"/>
            <a:ext cx="11437098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DMD2 is based on SDXL architecture, we can build a model upon it, though it may get a little heavy but the model will be more refined and better output generation in terms of no. of steps, speed and quality.</a:t>
            </a:r>
          </a:p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Now, LORAs do the same thing as the refined models, they are smaller in size though. So, we can use them to get images in lesser steps.</a:t>
            </a:r>
          </a:p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DMD2 technique can be implemented to fast sample U-Vit (Vision Transformers-based architecture for image generation with diffusion models).</a:t>
            </a:r>
          </a:p>
          <a:p>
            <a:pPr marL="571500" lvl="1" indent="-17145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6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84C7C26-CFA7-A387-CD93-A1131458D0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55127" y="185725"/>
            <a:ext cx="8596312" cy="8477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4000" dirty="0"/>
              <a:t>observed Outputs after Implementation: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1228C78-94FE-4CC4-0D97-9B597DA3B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3271" y="1835732"/>
            <a:ext cx="1924162" cy="192416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2155CC-5248-5256-0CE3-082D7A10F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2673" y="1835732"/>
            <a:ext cx="1924162" cy="19241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DC5C39E-EED4-020A-A2A0-56F4C85D1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2704" y="1835732"/>
            <a:ext cx="1924162" cy="192416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64B2053-0C0C-F171-2279-4CBA334D00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5585" y="3759894"/>
            <a:ext cx="2935413" cy="24885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D7A4A7A-6593-A312-6F4D-3B6939DE1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9429" y="3759894"/>
            <a:ext cx="2806341" cy="248850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C2332E-FD50-9D18-587B-BB306EF6E9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863" y="3759894"/>
            <a:ext cx="2488505" cy="248850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921EA5A-17A4-BFC0-B62B-2AE8D7F785C1}"/>
              </a:ext>
            </a:extLst>
          </p:cNvPr>
          <p:cNvSpPr txBox="1"/>
          <p:nvPr/>
        </p:nvSpPr>
        <p:spPr>
          <a:xfrm>
            <a:off x="1239175" y="1505416"/>
            <a:ext cx="1500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Beagle dog</a:t>
            </a:r>
            <a:endParaRPr lang="en-IN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EA3957-8A36-39F3-ECB8-26054767DB95}"/>
              </a:ext>
            </a:extLst>
          </p:cNvPr>
          <p:cNvSpPr txBox="1"/>
          <p:nvPr/>
        </p:nvSpPr>
        <p:spPr>
          <a:xfrm>
            <a:off x="4392263" y="1504145"/>
            <a:ext cx="728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Cat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484050-A248-E115-65D8-81E6D89301AD}"/>
              </a:ext>
            </a:extLst>
          </p:cNvPr>
          <p:cNvSpPr txBox="1"/>
          <p:nvPr/>
        </p:nvSpPr>
        <p:spPr>
          <a:xfrm>
            <a:off x="6485167" y="1504145"/>
            <a:ext cx="2578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Golden Retriever Dog</a:t>
            </a: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645F81-BEB8-523F-8079-B81F1FE00325}"/>
              </a:ext>
            </a:extLst>
          </p:cNvPr>
          <p:cNvSpPr txBox="1"/>
          <p:nvPr/>
        </p:nvSpPr>
        <p:spPr>
          <a:xfrm>
            <a:off x="655127" y="6248399"/>
            <a:ext cx="261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Persian Cat and a dog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D90D166-F7A2-6766-4869-BEC903FD64BF}"/>
              </a:ext>
            </a:extLst>
          </p:cNvPr>
          <p:cNvSpPr txBox="1"/>
          <p:nvPr/>
        </p:nvSpPr>
        <p:spPr>
          <a:xfrm>
            <a:off x="3367778" y="6248399"/>
            <a:ext cx="2778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Dodge Challenger hellcat</a:t>
            </a:r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5A10A6-7FC0-4D3E-3E0F-503DF3551DB2}"/>
              </a:ext>
            </a:extLst>
          </p:cNvPr>
          <p:cNvSpPr txBox="1"/>
          <p:nvPr/>
        </p:nvSpPr>
        <p:spPr>
          <a:xfrm>
            <a:off x="6353141" y="6248399"/>
            <a:ext cx="2920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Ford Mustang Shelby gt500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2D68A7-0FE7-ABE2-9521-3E3FB57A7565}"/>
              </a:ext>
            </a:extLst>
          </p:cNvPr>
          <p:cNvSpPr txBox="1"/>
          <p:nvPr/>
        </p:nvSpPr>
        <p:spPr>
          <a:xfrm>
            <a:off x="677863" y="1006633"/>
            <a:ext cx="886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b="1" dirty="0">
                <a:latin typeface="Arial" panose="020B0604020202020204" pitchFamily="34" charset="0"/>
              </a:rPr>
              <a:t>Improved Distribution Matching Distillation for Fast Image Synthesis (DMD2)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788261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27" y="278630"/>
            <a:ext cx="9404723" cy="855578"/>
          </a:xfrm>
        </p:spPr>
        <p:txBody>
          <a:bodyPr/>
          <a:lstStyle/>
          <a:p>
            <a:r>
              <a:rPr lang="en-IN" sz="4000" dirty="0"/>
              <a:t>Results and Discussions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316927" y="1134208"/>
            <a:ext cx="11437098" cy="5232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latin typeface="Arial" panose="020B0604020202020204" pitchFamily="34" charset="0"/>
              </a:rPr>
              <a:t>1. </a:t>
            </a:r>
            <a:r>
              <a:rPr lang="en-US" altLang="en-US" sz="1800" b="1" dirty="0">
                <a:latin typeface="Arial" panose="020B0604020202020204" pitchFamily="34" charset="0"/>
              </a:rPr>
              <a:t>Improved Distribution Matching Distillation for Fast Image Synthesis (DMD2) </a:t>
            </a:r>
            <a:r>
              <a:rPr lang="en-US" b="1" dirty="0">
                <a:latin typeface="Arial" panose="020B0604020202020204" pitchFamily="34" charset="0"/>
              </a:rPr>
              <a:t>for SDXL: 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Image Synthesis</a:t>
            </a:r>
            <a:r>
              <a:rPr lang="en-US" sz="1600" dirty="0">
                <a:latin typeface="Arial" panose="020B0604020202020204" pitchFamily="34" charset="0"/>
              </a:rPr>
              <a:t>: Improved image quality with fewer time steps compared to the traditional distillation approach.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Efficiency</a:t>
            </a:r>
            <a:r>
              <a:rPr lang="en-US" sz="1600" dirty="0">
                <a:latin typeface="Arial" panose="020B0604020202020204" pitchFamily="34" charset="0"/>
              </a:rPr>
              <a:t>: Achieved a balance between model size and performance, with reduced computational requirements.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Stability and Quality</a:t>
            </a:r>
            <a:r>
              <a:rPr lang="en-US" sz="1600" dirty="0">
                <a:latin typeface="Arial" panose="020B0604020202020204" pitchFamily="34" charset="0"/>
              </a:rPr>
              <a:t>: Introduces a two time-scale update rule and integrates a GAN loss to enhance training stability and image quality.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Multi-step Sampling</a:t>
            </a:r>
            <a:r>
              <a:rPr lang="en-US" sz="1600" dirty="0">
                <a:latin typeface="Arial" panose="020B0604020202020204" pitchFamily="34" charset="0"/>
              </a:rPr>
              <a:t>: Proposes a new training procedure that supports multi-step generators, improving performance over one-step methods.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Benchmark Results</a:t>
            </a:r>
            <a:r>
              <a:rPr lang="en-US" sz="1600" dirty="0">
                <a:latin typeface="Arial" panose="020B0604020202020204" pitchFamily="34" charset="0"/>
              </a:rPr>
              <a:t>: Achieves state-of-the-art results in one-step image generation, surpassing the original teacher models in quality and efficiency.</a:t>
            </a:r>
          </a:p>
          <a:p>
            <a:pPr marL="0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latin typeface="Arial" panose="020B0604020202020204" pitchFamily="34" charset="0"/>
              </a:rPr>
              <a:t>2. Insights Gained: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Effective Distillation</a:t>
            </a:r>
            <a:r>
              <a:rPr lang="en-US" sz="1600" dirty="0">
                <a:latin typeface="Arial" panose="020B0604020202020204" pitchFamily="34" charset="0"/>
              </a:rPr>
              <a:t>: Improved distribution matching techniques significantly enhanced model efficiency and image quality.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</a:rPr>
              <a:t>Optimization</a:t>
            </a:r>
            <a:r>
              <a:rPr lang="en-US" sz="1600" dirty="0">
                <a:latin typeface="Arial" panose="020B0604020202020204" pitchFamily="34" charset="0"/>
              </a:rPr>
              <a:t>: Distillation strategies are effective in reducing computational costs while maintaining or improving model performance.</a:t>
            </a:r>
          </a:p>
          <a:p>
            <a:pPr marL="457200" lvl="1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None/>
            </a:pPr>
            <a:endParaRPr 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25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927" y="278630"/>
            <a:ext cx="9404723" cy="855578"/>
          </a:xfrm>
        </p:spPr>
        <p:txBody>
          <a:bodyPr/>
          <a:lstStyle/>
          <a:p>
            <a:r>
              <a:rPr lang="en-IN" sz="4000" dirty="0"/>
              <a:t>References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316927" y="1241930"/>
            <a:ext cx="11437098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AutoNum type="arabicPeriod"/>
            </a:pPr>
            <a:r>
              <a:rPr lang="en-US" b="1" dirty="0">
                <a:latin typeface="Arial" panose="020B0604020202020204" pitchFamily="34" charset="0"/>
              </a:rPr>
              <a:t>Diffusion Models and techniques referred: 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hlinkClick r:id="rId2"/>
              </a:rPr>
              <a:t>https://tianweiy.github.io/dmd2/</a:t>
            </a:r>
            <a:endParaRPr lang="en-US" sz="1400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hlinkClick r:id="rId3"/>
              </a:rPr>
              <a:t>https://tianweiy.github.io/dmd/</a:t>
            </a:r>
            <a:r>
              <a:rPr lang="en-US" sz="1400" dirty="0">
                <a:latin typeface="Arial" panose="020B0604020202020204" pitchFamily="34" charset="0"/>
              </a:rPr>
              <a:t> </a:t>
            </a: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hlinkClick r:id="rId4"/>
              </a:rPr>
              <a:t>https://huggingface.co/tianweiy/DMD2</a:t>
            </a:r>
            <a:endParaRPr lang="en-US" sz="1400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hlinkClick r:id="rId5"/>
              </a:rPr>
              <a:t>https://github.com/baofff/U-ViT</a:t>
            </a:r>
            <a:endParaRPr lang="en-US" sz="1400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hlinkClick r:id="rId6"/>
              </a:rPr>
              <a:t>https://github.com/google-research/google-research/tree/master/diffusion_distillation</a:t>
            </a:r>
            <a:endParaRPr lang="en-US" sz="1400" dirty="0"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sz="1400" dirty="0">
              <a:latin typeface="Arial" panose="020B0604020202020204" pitchFamily="34" charset="0"/>
            </a:endParaRPr>
          </a:p>
          <a:p>
            <a:pPr marL="0" indent="0" defTabSz="914400" eaLnBrk="0" fontAlgn="base" hangingPunct="0">
              <a:spcBef>
                <a:spcPts val="120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latin typeface="Arial" panose="020B0604020202020204" pitchFamily="34" charset="0"/>
              </a:rPr>
              <a:t>2. Research Articles referred:</a:t>
            </a: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hlinkClick r:id="rId7"/>
              </a:rPr>
              <a:t>https://arxiv.org/pdf/2202.00512</a:t>
            </a:r>
            <a:r>
              <a:rPr lang="en-US" sz="1600" dirty="0">
                <a:latin typeface="Arial" panose="020B0604020202020204" pitchFamily="34" charset="0"/>
              </a:rPr>
              <a:t> -</a:t>
            </a:r>
            <a:r>
              <a:rPr lang="en-IN" dirty="0"/>
              <a:t> Progressive Distillation for Fast Sampling of Diffusion Models.</a:t>
            </a:r>
            <a:endParaRPr lang="en-US" sz="1600" dirty="0">
              <a:latin typeface="Arial" panose="020B0604020202020204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hlinkClick r:id="rId8"/>
              </a:rPr>
              <a:t>https://arxiv.org/pdf/</a:t>
            </a:r>
            <a:r>
              <a:rPr lang="en-US" dirty="0">
                <a:latin typeface="Arial" panose="020B0604020202020204" pitchFamily="34" charset="0"/>
                <a:hlinkClick r:id="rId8"/>
              </a:rPr>
              <a:t>2209.12152</a:t>
            </a:r>
            <a:r>
              <a:rPr lang="en-US" dirty="0">
                <a:latin typeface="Arial" panose="020B0604020202020204" pitchFamily="34" charset="0"/>
              </a:rPr>
              <a:t> -</a:t>
            </a:r>
            <a:r>
              <a:rPr lang="en-US" dirty="0"/>
              <a:t> All are Worth Words: A ViT Backbone for Diffusion Models</a:t>
            </a:r>
            <a:endParaRPr lang="en-US" dirty="0">
              <a:latin typeface="Arial" panose="020B0604020202020204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hlinkClick r:id="rId9"/>
              </a:rPr>
              <a:t>https://arxiv.org/pdf/2311.18828</a:t>
            </a:r>
            <a:r>
              <a:rPr lang="en-US" sz="1600" dirty="0">
                <a:latin typeface="Arial" panose="020B0604020202020204" pitchFamily="34" charset="0"/>
              </a:rPr>
              <a:t> - </a:t>
            </a:r>
            <a:r>
              <a:rPr lang="en-US" dirty="0"/>
              <a:t>One-step Diffusion with Distribution Matching Distillation</a:t>
            </a:r>
            <a:endParaRPr lang="en-US" sz="1600" dirty="0">
              <a:latin typeface="Arial" panose="020B0604020202020204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hlinkClick r:id="rId10"/>
              </a:rPr>
              <a:t>https://arxiv.org/pdf/</a:t>
            </a:r>
            <a:r>
              <a:rPr lang="en-US" dirty="0">
                <a:latin typeface="Arial" panose="020B0604020202020204" pitchFamily="34" charset="0"/>
                <a:hlinkClick r:id="rId10"/>
              </a:rPr>
              <a:t>2405.14867</a:t>
            </a:r>
            <a:r>
              <a:rPr lang="en-US" dirty="0">
                <a:latin typeface="Arial" panose="020B0604020202020204" pitchFamily="34" charset="0"/>
              </a:rPr>
              <a:t> -</a:t>
            </a:r>
            <a:r>
              <a:rPr lang="en-US" dirty="0"/>
              <a:t> Improved Distribution Matching Distillation for Fast Image Synthesis</a:t>
            </a:r>
            <a:endParaRPr lang="en-US" dirty="0">
              <a:latin typeface="Arial" panose="020B0604020202020204" pitchFamily="34" charset="0"/>
            </a:endParaRPr>
          </a:p>
          <a:p>
            <a:pPr lvl="1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38019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412</TotalTime>
  <Words>816</Words>
  <Application>Microsoft Office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Selecting among various Diffusion Models: A dive into DMD2</vt:lpstr>
      <vt:lpstr>Overview</vt:lpstr>
      <vt:lpstr>SOTA in Diffusion Models</vt:lpstr>
      <vt:lpstr>Observation</vt:lpstr>
      <vt:lpstr>observed Outputs after Implementation:</vt:lpstr>
      <vt:lpstr>Results and Discussions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Niranjan</dc:creator>
  <cp:lastModifiedBy>Raghav Deshwal</cp:lastModifiedBy>
  <cp:revision>56</cp:revision>
  <dcterms:created xsi:type="dcterms:W3CDTF">2024-07-05T08:24:50Z</dcterms:created>
  <dcterms:modified xsi:type="dcterms:W3CDTF">2024-07-24T04:53:48Z</dcterms:modified>
</cp:coreProperties>
</file>

<file path=docProps/thumbnail.jpeg>
</file>